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ld Standard TT"/>
      <p:regular r:id="rId25"/>
      <p:bold r:id="rId26"/>
      <p: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bold.fntdata"/><Relationship Id="rId25" Type="http://schemas.openxmlformats.org/officeDocument/2006/relationships/font" Target="fonts/OldStandardTT-regular.fntdata"/><Relationship Id="rId27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368112ef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368112ef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421d4f14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421d4f14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368112eff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368112eff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368112eff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368112ef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421d4f14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421d4f14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421d4f14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421d4f14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421d4f14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421d4f14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421d4f14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421d4f14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368112eff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368112eff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421d4f145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421d4f145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368112ef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368112ef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421d4f14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421d4f14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421d4f14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421d4f14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421d4f1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421d4f1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368112ef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368112ef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421d4f14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421d4f14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421d4f14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421d4f14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368112eff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368112ef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0.jpg"/><Relationship Id="rId5" Type="http://schemas.openxmlformats.org/officeDocument/2006/relationships/image" Target="../media/image14.jpg"/><Relationship Id="rId6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fr.wikipedia.org/wiki/France" TargetMode="External"/><Relationship Id="rId4" Type="http://schemas.openxmlformats.org/officeDocument/2006/relationships/hyperlink" Target="https://fr.wikipedia.org/wiki/T%C3%A9l%C3%A9communication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59650" y="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Stratégie</a:t>
            </a:r>
            <a:r>
              <a:rPr lang="fr"/>
              <a:t> marketing de Orange</a:t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0650" y="1721100"/>
            <a:ext cx="9165300" cy="342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Présenté par :</a:t>
            </a:r>
            <a:endParaRPr b="1" sz="2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Omar Saip SY, Nabil LOUDAOUI, Aymard Loic KWEKEU-KWEKEU, Ibrahim SOILAHOUDINE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200">
                <a:latin typeface="Arial"/>
                <a:ea typeface="Arial"/>
                <a:cs typeface="Arial"/>
                <a:sym typeface="Arial"/>
              </a:rPr>
              <a:t>Diagnostic commercial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9025"/>
            <a:ext cx="8520600" cy="36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3463000" y="2344200"/>
            <a:ext cx="2620800" cy="962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1"/>
                </a:solidFill>
              </a:rPr>
              <a:t>Segmentation</a:t>
            </a:r>
            <a:endParaRPr sz="1100"/>
          </a:p>
        </p:txBody>
      </p:sp>
      <p:sp>
        <p:nvSpPr>
          <p:cNvPr id="143" name="Google Shape;143;p23"/>
          <p:cNvSpPr/>
          <p:nvPr/>
        </p:nvSpPr>
        <p:spPr>
          <a:xfrm>
            <a:off x="1301475" y="1348025"/>
            <a:ext cx="20394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71A39"/>
                </a:solidFill>
              </a:rPr>
              <a:t>Laggards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620425" y="2543250"/>
            <a:ext cx="22887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50">
                <a:solidFill>
                  <a:srgbClr val="333333"/>
                </a:solidFill>
                <a:highlight>
                  <a:srgbClr val="FF9900"/>
                </a:highlight>
              </a:rPr>
              <a:t>Basic Communicators</a:t>
            </a:r>
            <a:endParaRPr b="1" sz="1050">
              <a:solidFill>
                <a:schemeClr val="dk1"/>
              </a:solidFill>
              <a:highlight>
                <a:srgbClr val="FF9900"/>
              </a:highlight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1989250" y="3726125"/>
            <a:ext cx="23937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333333"/>
                </a:solidFill>
                <a:highlight>
                  <a:srgbClr val="FF9900"/>
                </a:highlight>
              </a:rPr>
              <a:t>Pragmatics no-kids</a:t>
            </a:r>
            <a:endParaRPr b="1" sz="1100">
              <a:solidFill>
                <a:schemeClr val="dk1"/>
              </a:solidFill>
              <a:highlight>
                <a:srgbClr val="FF9900"/>
              </a:highlight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637675" y="2512788"/>
            <a:ext cx="2039400" cy="8322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333333"/>
                </a:solidFill>
                <a:highlight>
                  <a:srgbClr val="FF9900"/>
                </a:highlight>
              </a:rPr>
              <a:t>Mobile Centrics</a:t>
            </a:r>
            <a:endParaRPr b="1" sz="1100">
              <a:solidFill>
                <a:schemeClr val="dk1"/>
              </a:solidFill>
              <a:highlight>
                <a:srgbClr val="FF9900"/>
              </a:highlight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4859625" y="3728650"/>
            <a:ext cx="2466900" cy="708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333333"/>
                </a:solidFill>
                <a:highlight>
                  <a:srgbClr val="FF9900"/>
                </a:highlight>
              </a:rPr>
              <a:t>Pragmatics with kids</a:t>
            </a:r>
            <a:endParaRPr b="1" sz="1100">
              <a:solidFill>
                <a:schemeClr val="dk1"/>
              </a:solidFill>
              <a:highlight>
                <a:srgbClr val="FF9900"/>
              </a:highlight>
            </a:endParaRPr>
          </a:p>
        </p:txBody>
      </p:sp>
      <p:cxnSp>
        <p:nvCxnSpPr>
          <p:cNvPr id="148" name="Google Shape;148;p23"/>
          <p:cNvCxnSpPr>
            <a:stCxn id="142" idx="1"/>
            <a:endCxn id="143" idx="5"/>
          </p:cNvCxnSpPr>
          <p:nvPr/>
        </p:nvCxnSpPr>
        <p:spPr>
          <a:xfrm rot="10800000">
            <a:off x="3042207" y="2006340"/>
            <a:ext cx="804600" cy="4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3"/>
          <p:cNvCxnSpPr>
            <a:stCxn id="142" idx="7"/>
            <a:endCxn id="150" idx="3"/>
          </p:cNvCxnSpPr>
          <p:nvPr/>
        </p:nvCxnSpPr>
        <p:spPr>
          <a:xfrm flipH="1" rot="10800000">
            <a:off x="5699993" y="1991040"/>
            <a:ext cx="890400" cy="4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3"/>
          <p:cNvCxnSpPr>
            <a:stCxn id="142" idx="5"/>
            <a:endCxn id="147" idx="0"/>
          </p:cNvCxnSpPr>
          <p:nvPr/>
        </p:nvCxnSpPr>
        <p:spPr>
          <a:xfrm>
            <a:off x="5699993" y="3165660"/>
            <a:ext cx="393000" cy="5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3"/>
          <p:cNvCxnSpPr>
            <a:stCxn id="142" idx="3"/>
            <a:endCxn id="145" idx="0"/>
          </p:cNvCxnSpPr>
          <p:nvPr/>
        </p:nvCxnSpPr>
        <p:spPr>
          <a:xfrm flipH="1">
            <a:off x="3186207" y="3165660"/>
            <a:ext cx="660600" cy="5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3"/>
          <p:cNvCxnSpPr>
            <a:stCxn id="142" idx="6"/>
            <a:endCxn id="146" idx="2"/>
          </p:cNvCxnSpPr>
          <p:nvPr/>
        </p:nvCxnSpPr>
        <p:spPr>
          <a:xfrm>
            <a:off x="6083800" y="2825400"/>
            <a:ext cx="553800" cy="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3"/>
          <p:cNvCxnSpPr>
            <a:stCxn id="142" idx="2"/>
            <a:endCxn id="144" idx="6"/>
          </p:cNvCxnSpPr>
          <p:nvPr/>
        </p:nvCxnSpPr>
        <p:spPr>
          <a:xfrm flipH="1">
            <a:off x="2909200" y="2825400"/>
            <a:ext cx="553800" cy="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3"/>
          <p:cNvSpPr/>
          <p:nvPr/>
        </p:nvSpPr>
        <p:spPr>
          <a:xfrm>
            <a:off x="6291675" y="1332800"/>
            <a:ext cx="20394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333333"/>
                </a:solidFill>
                <a:highlight>
                  <a:srgbClr val="FF9900"/>
                </a:highlight>
              </a:rPr>
              <a:t>Digital Adults </a:t>
            </a:r>
            <a:endParaRPr b="1" sz="1100">
              <a:solidFill>
                <a:schemeClr val="dk1"/>
              </a:solidFill>
              <a:highlight>
                <a:srgbClr val="FF9900"/>
              </a:highlight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3753688" y="1332800"/>
            <a:ext cx="20394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333333"/>
                </a:solidFill>
                <a:highlight>
                  <a:srgbClr val="FF9900"/>
                </a:highlight>
              </a:rPr>
              <a:t>Digital Tribes</a:t>
            </a:r>
            <a:endParaRPr b="1" sz="1100">
              <a:solidFill>
                <a:schemeClr val="dk1"/>
              </a:solidFill>
              <a:highlight>
                <a:srgbClr val="FF9900"/>
              </a:highlight>
            </a:endParaRPr>
          </a:p>
        </p:txBody>
      </p:sp>
      <p:cxnSp>
        <p:nvCxnSpPr>
          <p:cNvPr id="156" name="Google Shape;156;p23"/>
          <p:cNvCxnSpPr>
            <a:stCxn id="142" idx="0"/>
            <a:endCxn id="155" idx="4"/>
          </p:cNvCxnSpPr>
          <p:nvPr/>
        </p:nvCxnSpPr>
        <p:spPr>
          <a:xfrm rot="10800000">
            <a:off x="4773400" y="210420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3"/>
          <p:cNvSpPr txBox="1"/>
          <p:nvPr>
            <p:ph type="title"/>
          </p:nvPr>
        </p:nvSpPr>
        <p:spPr>
          <a:xfrm>
            <a:off x="156475" y="3109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200">
                <a:latin typeface="Arial"/>
                <a:ea typeface="Arial"/>
                <a:cs typeface="Arial"/>
                <a:sym typeface="Arial"/>
              </a:rPr>
              <a:t>3) Segmentation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18980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500">
                <a:latin typeface="Arial"/>
                <a:ea typeface="Arial"/>
                <a:cs typeface="Arial"/>
                <a:sym typeface="Arial"/>
              </a:rPr>
              <a:t>II) </a:t>
            </a:r>
            <a:r>
              <a:rPr b="1" lang="fr" sz="2500" u="sng">
                <a:latin typeface="Arial"/>
                <a:ea typeface="Arial"/>
                <a:cs typeface="Arial"/>
                <a:sym typeface="Arial"/>
              </a:rPr>
              <a:t>Analyse de la dimension opérationnelle</a:t>
            </a:r>
            <a:endParaRPr b="1" sz="2500" u="sng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arenR"/>
            </a:pPr>
            <a:r>
              <a:rPr b="1" lang="fr" sz="2200" u="sng">
                <a:latin typeface="Arial"/>
                <a:ea typeface="Arial"/>
                <a:cs typeface="Arial"/>
                <a:sym typeface="Arial"/>
              </a:rPr>
              <a:t>Positionnement</a:t>
            </a:r>
            <a:endParaRPr b="1" sz="22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25" y="1058225"/>
            <a:ext cx="7550161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200" u="sng">
                <a:latin typeface="Arial"/>
                <a:ea typeface="Arial"/>
                <a:cs typeface="Arial"/>
                <a:sym typeface="Arial"/>
              </a:rPr>
              <a:t>Produits</a:t>
            </a:r>
            <a:endParaRPr b="1" sz="2200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25" y="2061975"/>
            <a:ext cx="1616450" cy="16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388" y="2116324"/>
            <a:ext cx="2419225" cy="15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888" y="2027225"/>
            <a:ext cx="27146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200" u="sng">
                <a:latin typeface="Arial"/>
                <a:ea typeface="Arial"/>
                <a:cs typeface="Arial"/>
                <a:sym typeface="Arial"/>
              </a:rPr>
              <a:t>Prix</a:t>
            </a:r>
            <a:endParaRPr b="1" sz="22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225" y="1171600"/>
            <a:ext cx="4407316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200" u="sng">
                <a:latin typeface="Arial"/>
                <a:ea typeface="Arial"/>
                <a:cs typeface="Arial"/>
                <a:sym typeface="Arial"/>
              </a:rPr>
              <a:t>Distribution</a:t>
            </a:r>
            <a:endParaRPr b="1" sz="22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513" y="1058225"/>
            <a:ext cx="1685898" cy="9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088" y="3169775"/>
            <a:ext cx="1385750" cy="13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125" y="2444150"/>
            <a:ext cx="1773776" cy="10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300" y="2346175"/>
            <a:ext cx="1553150" cy="9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7">
            <a:alphaModFix/>
          </a:blip>
          <a:srcRect b="8925" l="0" r="8925" t="0"/>
          <a:stretch/>
        </p:blipFill>
        <p:spPr>
          <a:xfrm>
            <a:off x="5423400" y="1129568"/>
            <a:ext cx="2015299" cy="84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 u="sng">
                <a:latin typeface="Arial"/>
                <a:ea typeface="Arial"/>
                <a:cs typeface="Arial"/>
                <a:sym typeface="Arial"/>
              </a:rPr>
              <a:t>Communications</a:t>
            </a:r>
            <a:endParaRPr b="1" sz="22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425" y="1351325"/>
            <a:ext cx="2168875" cy="15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200" y="1351325"/>
            <a:ext cx="2348625" cy="15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638" y="3198175"/>
            <a:ext cx="2264724" cy="17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latin typeface="Arial"/>
                <a:ea typeface="Arial"/>
                <a:cs typeface="Arial"/>
                <a:sym typeface="Arial"/>
              </a:rPr>
              <a:t>3) </a:t>
            </a:r>
            <a:r>
              <a:rPr b="1" lang="fr" sz="2200" u="sng">
                <a:latin typeface="Arial"/>
                <a:ea typeface="Arial"/>
                <a:cs typeface="Arial"/>
                <a:sym typeface="Arial"/>
              </a:rPr>
              <a:t>Satisfaction du client</a:t>
            </a:r>
            <a:endParaRPr b="1" sz="22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75" y="2945775"/>
            <a:ext cx="2918600" cy="12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25" y="1273086"/>
            <a:ext cx="2918600" cy="114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475" y="1300013"/>
            <a:ext cx="2918600" cy="1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925" y="2776550"/>
            <a:ext cx="2795749" cy="15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SOMMAIRE</a:t>
            </a:r>
            <a:endParaRPr b="1" u="sng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 (Loic)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I) Analyse de la </a:t>
            </a:r>
            <a:r>
              <a:rPr b="1" lang="fr"/>
              <a:t>stratégie</a:t>
            </a:r>
            <a:r>
              <a:rPr b="1" lang="fr"/>
              <a:t> marketing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b="1" lang="fr"/>
              <a:t>Analyse de l’offre et de la demande (Loic)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b="1" lang="fr"/>
              <a:t>Analyse de l’environnement (Nabil)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b="1" lang="fr"/>
              <a:t>Segmentation (Omar)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II) Analyse de la dimension </a:t>
            </a:r>
            <a:r>
              <a:rPr b="1" lang="fr"/>
              <a:t>opérationnelle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b="1" lang="fr"/>
              <a:t>Positionnement (Ibrahim)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b="1" lang="fr"/>
              <a:t>Produits, Prix, Distribution et Communication (Ibrahim)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b="1" lang="fr"/>
              <a:t>Satisfaction du client (Omar)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/>
              <a:t>Conclusion (Nabil)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Orange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 est une société </a:t>
            </a:r>
            <a:r>
              <a:rPr lang="fr" sz="1500">
                <a:highlight>
                  <a:schemeClr val="accen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française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fr" sz="1500">
                <a:highlight>
                  <a:schemeClr val="accen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télécommunications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Elle 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était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 une filiale du groupe France 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Télécom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 en 2000.</a:t>
            </a:r>
            <a:endParaRPr sz="1500"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février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 2012, toutes les offres de France 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Télécom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 utilisent la marque d’Orange.</a:t>
            </a:r>
            <a:endParaRPr sz="1500"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Quelle est la 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stratégie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 marketing de Orange? Quelle est sa dimension 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opérationnelle</a:t>
            </a:r>
            <a:r>
              <a:rPr lang="fr" sz="1500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sz="1500"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9245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rial"/>
                <a:ea typeface="Arial"/>
                <a:cs typeface="Arial"/>
                <a:sym typeface="Arial"/>
              </a:rPr>
              <a:t>I) </a:t>
            </a:r>
            <a:r>
              <a:rPr b="1" lang="fr" u="sng">
                <a:latin typeface="Arial"/>
                <a:ea typeface="Arial"/>
                <a:cs typeface="Arial"/>
                <a:sym typeface="Arial"/>
              </a:rPr>
              <a:t>Analyse de la </a:t>
            </a:r>
            <a:r>
              <a:rPr b="1" lang="fr" u="sng">
                <a:latin typeface="Arial"/>
                <a:ea typeface="Arial"/>
                <a:cs typeface="Arial"/>
                <a:sym typeface="Arial"/>
              </a:rPr>
              <a:t>stratégie</a:t>
            </a:r>
            <a:r>
              <a:rPr b="1" lang="fr" u="sng">
                <a:latin typeface="Arial"/>
                <a:ea typeface="Arial"/>
                <a:cs typeface="Arial"/>
                <a:sym typeface="Arial"/>
              </a:rPr>
              <a:t> marketing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2407075"/>
            <a:ext cx="85206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arenR"/>
            </a:pPr>
            <a:r>
              <a:rPr b="1" lang="fr" sz="2200">
                <a:latin typeface="Arial"/>
                <a:ea typeface="Arial"/>
                <a:cs typeface="Arial"/>
                <a:sym typeface="Arial"/>
              </a:rPr>
              <a:t>Analyse de l’offre et de la demande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83475"/>
            <a:ext cx="85206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200" u="sng">
                <a:latin typeface="Arial"/>
                <a:ea typeface="Arial"/>
                <a:cs typeface="Arial"/>
                <a:sym typeface="Arial"/>
              </a:rPr>
              <a:t>Les marchés et leurs offres correspondants chez Orange</a:t>
            </a:r>
            <a:endParaRPr b="1" sz="2200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1592500" y="1552975"/>
            <a:ext cx="2060225" cy="982475"/>
          </a:xfrm>
          <a:prstGeom prst="flowChartProcess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Marché principal </a:t>
            </a:r>
            <a:r>
              <a:rPr lang="fr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mobiles et forfaits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 internet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5094988" y="1552975"/>
            <a:ext cx="2060225" cy="932300"/>
          </a:xfrm>
          <a:prstGeom prst="flowChartProcess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Marché environnant </a:t>
            </a:r>
            <a:r>
              <a:rPr lang="fr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TV et divertissement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banque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1651950" y="3047250"/>
            <a:ext cx="2000775" cy="1118775"/>
          </a:xfrm>
          <a:prstGeom prst="flowChartProcess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Marché générique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News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Digital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5033425" y="3047250"/>
            <a:ext cx="2121800" cy="1118775"/>
          </a:xfrm>
          <a:prstGeom prst="flowChartProcess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</a:rPr>
              <a:t>Marché complémentaire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lang="fr" sz="1100">
                <a:solidFill>
                  <a:schemeClr val="dk1"/>
                </a:solidFill>
              </a:rPr>
              <a:t>télésurveillance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44">
                <a:latin typeface="Arial"/>
                <a:ea typeface="Arial"/>
                <a:cs typeface="Arial"/>
                <a:sym typeface="Arial"/>
              </a:rPr>
              <a:t>Matrice BCG de Orange</a:t>
            </a:r>
            <a:endParaRPr b="1" sz="244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200">
                <a:latin typeface="Arial"/>
                <a:ea typeface="Arial"/>
                <a:cs typeface="Arial"/>
                <a:sym typeface="Arial"/>
              </a:rPr>
              <a:t>Les concurrents d’Orange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00" y="1574566"/>
            <a:ext cx="1364650" cy="64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000" y="2943775"/>
            <a:ext cx="1835448" cy="7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900" y="1469500"/>
            <a:ext cx="2119500" cy="8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2624" y="2882529"/>
            <a:ext cx="1835448" cy="103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200">
                <a:latin typeface="Arial"/>
                <a:ea typeface="Arial"/>
                <a:cs typeface="Arial"/>
                <a:sym typeface="Arial"/>
              </a:rPr>
              <a:t>Les acteurs du marché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319825" y="1460900"/>
            <a:ext cx="2185200" cy="1083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Consommateurs</a:t>
            </a:r>
            <a:r>
              <a:rPr lang="fr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clients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5430475" y="1488150"/>
            <a:ext cx="2271000" cy="1083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Acheteurs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entreprises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organisations gouvernementales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1276925" y="3172425"/>
            <a:ext cx="2271000" cy="1083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Influenceurs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blogueurs spécialisés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experts technologiques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5473375" y="3239775"/>
            <a:ext cx="2271000" cy="1016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Prescripteurs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partenaires commerciaux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3463000" y="2344200"/>
            <a:ext cx="2451300" cy="962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1"/>
                </a:solidFill>
              </a:rPr>
              <a:t>Environnement</a:t>
            </a:r>
            <a:endParaRPr sz="1100"/>
          </a:p>
        </p:txBody>
      </p:sp>
      <p:sp>
        <p:nvSpPr>
          <p:cNvPr id="118" name="Google Shape;118;p21"/>
          <p:cNvSpPr/>
          <p:nvPr/>
        </p:nvSpPr>
        <p:spPr>
          <a:xfrm>
            <a:off x="1990475" y="1396150"/>
            <a:ext cx="20394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71A39"/>
                </a:solidFill>
              </a:rPr>
              <a:t>Technologique 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1924350" y="3483350"/>
            <a:ext cx="20394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71A39"/>
                </a:solidFill>
              </a:rPr>
              <a:t>Légale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5375325" y="3546950"/>
            <a:ext cx="20394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71A39"/>
                </a:solidFill>
              </a:rPr>
              <a:t>Sociale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6434250" y="2409300"/>
            <a:ext cx="2039400" cy="8322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71A39"/>
                </a:solidFill>
              </a:rPr>
              <a:t>Économique 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902900" y="2439750"/>
            <a:ext cx="19635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71A39"/>
                </a:solidFill>
              </a:rPr>
              <a:t>Écologique </a:t>
            </a:r>
            <a:endParaRPr b="1" sz="1100">
              <a:solidFill>
                <a:schemeClr val="dk1"/>
              </a:solidFill>
            </a:endParaRPr>
          </a:p>
        </p:txBody>
      </p:sp>
      <p:cxnSp>
        <p:nvCxnSpPr>
          <p:cNvPr id="123" name="Google Shape;123;p21"/>
          <p:cNvCxnSpPr>
            <a:stCxn id="117" idx="1"/>
            <a:endCxn id="118" idx="5"/>
          </p:cNvCxnSpPr>
          <p:nvPr/>
        </p:nvCxnSpPr>
        <p:spPr>
          <a:xfrm rot="10800000">
            <a:off x="3731085" y="2054640"/>
            <a:ext cx="909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1"/>
          <p:cNvCxnSpPr>
            <a:stCxn id="117" idx="7"/>
            <a:endCxn id="125" idx="3"/>
          </p:cNvCxnSpPr>
          <p:nvPr/>
        </p:nvCxnSpPr>
        <p:spPr>
          <a:xfrm flipH="1" rot="10800000">
            <a:off x="5555315" y="2054640"/>
            <a:ext cx="402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17" idx="2"/>
            <a:endCxn id="122" idx="6"/>
          </p:cNvCxnSpPr>
          <p:nvPr/>
        </p:nvCxnSpPr>
        <p:spPr>
          <a:xfrm rot="10800000">
            <a:off x="2866300" y="2825400"/>
            <a:ext cx="59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1"/>
          <p:cNvCxnSpPr>
            <a:stCxn id="117" idx="5"/>
            <a:endCxn id="120" idx="1"/>
          </p:cNvCxnSpPr>
          <p:nvPr/>
        </p:nvCxnSpPr>
        <p:spPr>
          <a:xfrm>
            <a:off x="5555315" y="3165660"/>
            <a:ext cx="118800" cy="4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1"/>
          <p:cNvCxnSpPr>
            <a:stCxn id="117" idx="6"/>
            <a:endCxn id="121" idx="2"/>
          </p:cNvCxnSpPr>
          <p:nvPr/>
        </p:nvCxnSpPr>
        <p:spPr>
          <a:xfrm>
            <a:off x="5914300" y="2825400"/>
            <a:ext cx="5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1"/>
          <p:cNvCxnSpPr>
            <a:stCxn id="117" idx="3"/>
            <a:endCxn id="119" idx="7"/>
          </p:cNvCxnSpPr>
          <p:nvPr/>
        </p:nvCxnSpPr>
        <p:spPr>
          <a:xfrm flipH="1">
            <a:off x="3665085" y="3165660"/>
            <a:ext cx="1569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/>
          <p:nvPr/>
        </p:nvSpPr>
        <p:spPr>
          <a:xfrm>
            <a:off x="5296950" y="1396150"/>
            <a:ext cx="2039400" cy="771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071A39"/>
                </a:solidFill>
              </a:rPr>
              <a:t>Politique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0" y="3796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200">
                <a:latin typeface="Arial"/>
                <a:ea typeface="Arial"/>
                <a:cs typeface="Arial"/>
                <a:sym typeface="Arial"/>
              </a:rPr>
              <a:t>	2) Analyse de </a:t>
            </a:r>
            <a:r>
              <a:rPr b="1" lang="fr" sz="2200">
                <a:latin typeface="Arial"/>
                <a:ea typeface="Arial"/>
                <a:cs typeface="Arial"/>
                <a:sym typeface="Arial"/>
              </a:rPr>
              <a:t>l'environnement</a:t>
            </a:r>
            <a:r>
              <a:rPr b="1" lang="fr" sz="2200">
                <a:latin typeface="Arial"/>
                <a:ea typeface="Arial"/>
                <a:cs typeface="Arial"/>
                <a:sym typeface="Arial"/>
              </a:rPr>
              <a:t> d’Orange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